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60" r:id="rId4"/>
    <p:sldId id="291" r:id="rId5"/>
    <p:sldId id="292" r:id="rId6"/>
    <p:sldId id="299" r:id="rId7"/>
    <p:sldId id="331" r:id="rId8"/>
    <p:sldId id="261" r:id="rId9"/>
    <p:sldId id="294" r:id="rId10"/>
    <p:sldId id="293" r:id="rId11"/>
    <p:sldId id="289" r:id="rId12"/>
    <p:sldId id="262" r:id="rId13"/>
    <p:sldId id="263" r:id="rId14"/>
    <p:sldId id="264" r:id="rId15"/>
    <p:sldId id="266" r:id="rId16"/>
    <p:sldId id="265" r:id="rId17"/>
    <p:sldId id="267" r:id="rId18"/>
    <p:sldId id="268" r:id="rId19"/>
    <p:sldId id="290" r:id="rId20"/>
    <p:sldId id="315" r:id="rId21"/>
    <p:sldId id="269" r:id="rId22"/>
    <p:sldId id="325" r:id="rId23"/>
    <p:sldId id="334" r:id="rId24"/>
    <p:sldId id="320" r:id="rId25"/>
    <p:sldId id="314" r:id="rId26"/>
    <p:sldId id="317" r:id="rId27"/>
    <p:sldId id="332" r:id="rId28"/>
    <p:sldId id="318" r:id="rId29"/>
    <p:sldId id="321" r:id="rId30"/>
    <p:sldId id="327" r:id="rId31"/>
    <p:sldId id="328" r:id="rId32"/>
    <p:sldId id="271" r:id="rId33"/>
    <p:sldId id="309" r:id="rId34"/>
    <p:sldId id="310" r:id="rId35"/>
    <p:sldId id="329" r:id="rId36"/>
    <p:sldId id="311" r:id="rId37"/>
    <p:sldId id="330" r:id="rId38"/>
    <p:sldId id="272" r:id="rId39"/>
    <p:sldId id="312" r:id="rId40"/>
    <p:sldId id="296" r:id="rId41"/>
    <p:sldId id="282" r:id="rId42"/>
    <p:sldId id="333" r:id="rId43"/>
    <p:sldId id="28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 Refsland" initials="ER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1"/>
    <p:restoredTop sz="93711" autoAdjust="0"/>
  </p:normalViewPr>
  <p:slideViewPr>
    <p:cSldViewPr snapToGrid="0" snapToObjects="1">
      <p:cViewPr>
        <p:scale>
          <a:sx n="75" d="100"/>
          <a:sy n="75" d="100"/>
        </p:scale>
        <p:origin x="-10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5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atefuller\Downloads\cash%20receipts_bber_2017_1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jjanzen\Dropbox\Outreach\Fall%20Conference%202015\MarketingPulses\USPulseExportsByDestination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efuller:Dropbox:Projects:Recordkeeping:Triangle%20Cropping%20Seminar%202018:Return%20over%20Dir%20Cost%20NorthWest_18Bud-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Chart!$I$3</c:f>
              <c:strCache>
                <c:ptCount val="1"/>
                <c:pt idx="0">
                  <c:v>Livestock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Chart!$H$4:$H$26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Chart!$I$4:$I$26</c:f>
              <c:numCache>
                <c:formatCode>#,##0.0</c:formatCode>
                <c:ptCount val="23"/>
                <c:pt idx="0">
                  <c:v>1.373824380505769</c:v>
                </c:pt>
                <c:pt idx="1">
                  <c:v>1.332129603076402</c:v>
                </c:pt>
                <c:pt idx="2">
                  <c:v>1.634941665105266</c:v>
                </c:pt>
                <c:pt idx="3">
                  <c:v>1.283857515377116</c:v>
                </c:pt>
                <c:pt idx="4">
                  <c:v>1.355744652382139</c:v>
                </c:pt>
                <c:pt idx="5">
                  <c:v>1.522517910702113</c:v>
                </c:pt>
                <c:pt idx="6">
                  <c:v>1.498384990413585</c:v>
                </c:pt>
                <c:pt idx="7">
                  <c:v>1.328512004930156</c:v>
                </c:pt>
                <c:pt idx="8">
                  <c:v>1.448649685968666</c:v>
                </c:pt>
                <c:pt idx="9">
                  <c:v>1.589979860660687</c:v>
                </c:pt>
                <c:pt idx="10">
                  <c:v>1.536061161917337</c:v>
                </c:pt>
                <c:pt idx="11">
                  <c:v>1.435305841653805</c:v>
                </c:pt>
                <c:pt idx="12">
                  <c:v>1.31396458766956</c:v>
                </c:pt>
                <c:pt idx="13">
                  <c:v>1.314077084064892</c:v>
                </c:pt>
                <c:pt idx="14">
                  <c:v>1.290508632963864</c:v>
                </c:pt>
                <c:pt idx="15">
                  <c:v>1.42872828185233</c:v>
                </c:pt>
                <c:pt idx="16">
                  <c:v>1.568189145979493</c:v>
                </c:pt>
                <c:pt idx="17">
                  <c:v>1.686521919664859</c:v>
                </c:pt>
                <c:pt idx="18">
                  <c:v>1.86203782918083</c:v>
                </c:pt>
                <c:pt idx="19">
                  <c:v>2.33082781283486</c:v>
                </c:pt>
                <c:pt idx="20">
                  <c:v>1.915997637959481</c:v>
                </c:pt>
                <c:pt idx="21">
                  <c:v>1.238713359869243</c:v>
                </c:pt>
                <c:pt idx="22">
                  <c:v>1.41289400921659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E7-422A-8FFE-46A8C996758B}"/>
            </c:ext>
          </c:extLst>
        </c:ser>
        <c:ser>
          <c:idx val="2"/>
          <c:order val="1"/>
          <c:tx>
            <c:strRef>
              <c:f>Chart!$J$3</c:f>
              <c:strCache>
                <c:ptCount val="1"/>
                <c:pt idx="0">
                  <c:v>Crops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Chart!$H$4:$H$26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Chart!$J$4:$J$26</c:f>
              <c:numCache>
                <c:formatCode>#,##0.0</c:formatCode>
                <c:ptCount val="23"/>
                <c:pt idx="0">
                  <c:v>1.606683076209778</c:v>
                </c:pt>
                <c:pt idx="1">
                  <c:v>1.786525968819193</c:v>
                </c:pt>
                <c:pt idx="2">
                  <c:v>1.389236133550905</c:v>
                </c:pt>
                <c:pt idx="3">
                  <c:v>1.357258173889923</c:v>
                </c:pt>
                <c:pt idx="4">
                  <c:v>1.100033808593165</c:v>
                </c:pt>
                <c:pt idx="5">
                  <c:v>0.926640502811861</c:v>
                </c:pt>
                <c:pt idx="6">
                  <c:v>0.819891984626011</c:v>
                </c:pt>
                <c:pt idx="7">
                  <c:v>1.016318981101068</c:v>
                </c:pt>
                <c:pt idx="8">
                  <c:v>1.036235684542296</c:v>
                </c:pt>
                <c:pt idx="9">
                  <c:v>1.19573968374673</c:v>
                </c:pt>
                <c:pt idx="10">
                  <c:v>1.266085293130878</c:v>
                </c:pt>
                <c:pt idx="11">
                  <c:v>1.256708463258685</c:v>
                </c:pt>
                <c:pt idx="12">
                  <c:v>1.55524825952774</c:v>
                </c:pt>
                <c:pt idx="13">
                  <c:v>1.908518926890933</c:v>
                </c:pt>
                <c:pt idx="14">
                  <c:v>1.871876943718522</c:v>
                </c:pt>
                <c:pt idx="15">
                  <c:v>1.956826193692138</c:v>
                </c:pt>
                <c:pt idx="16">
                  <c:v>2.462787844036697</c:v>
                </c:pt>
                <c:pt idx="17">
                  <c:v>2.50894641164651</c:v>
                </c:pt>
                <c:pt idx="18">
                  <c:v>2.491020507265324</c:v>
                </c:pt>
                <c:pt idx="19">
                  <c:v>2.43890137104234</c:v>
                </c:pt>
                <c:pt idx="20">
                  <c:v>2.018997243530457</c:v>
                </c:pt>
                <c:pt idx="21">
                  <c:v>1.85620965754636</c:v>
                </c:pt>
                <c:pt idx="22">
                  <c:v>1.450609224535661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E7-422A-8FFE-46A8C996758B}"/>
            </c:ext>
          </c:extLst>
        </c:ser>
        <c:ser>
          <c:idx val="3"/>
          <c:order val="2"/>
          <c:tx>
            <c:strRef>
              <c:f>Chart!$K$3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Chart!$H$4:$H$26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Chart!$K$4:$K$26</c:f>
              <c:numCache>
                <c:formatCode>#,##0.0</c:formatCode>
                <c:ptCount val="23"/>
                <c:pt idx="0">
                  <c:v>0.277494437586933</c:v>
                </c:pt>
                <c:pt idx="1">
                  <c:v>0.354603497694652</c:v>
                </c:pt>
                <c:pt idx="2">
                  <c:v>0.333925581020029</c:v>
                </c:pt>
                <c:pt idx="3">
                  <c:v>0.512193201098998</c:v>
                </c:pt>
                <c:pt idx="4">
                  <c:v>0.68771901570217</c:v>
                </c:pt>
                <c:pt idx="5">
                  <c:v>0.674170270449898</c:v>
                </c:pt>
                <c:pt idx="6">
                  <c:v>0.640916277636859</c:v>
                </c:pt>
                <c:pt idx="7">
                  <c:v>0.34761824157765</c:v>
                </c:pt>
                <c:pt idx="8">
                  <c:v>0.462860606897186</c:v>
                </c:pt>
                <c:pt idx="9">
                  <c:v>0.356446713336763</c:v>
                </c:pt>
                <c:pt idx="10">
                  <c:v>0.466922469940151</c:v>
                </c:pt>
                <c:pt idx="11">
                  <c:v>0.326340724642246</c:v>
                </c:pt>
                <c:pt idx="12">
                  <c:v>0.298997057345869</c:v>
                </c:pt>
                <c:pt idx="13">
                  <c:v>0.333395463164548</c:v>
                </c:pt>
                <c:pt idx="14">
                  <c:v>0.289722187177716</c:v>
                </c:pt>
                <c:pt idx="15">
                  <c:v>0.364397588460894</c:v>
                </c:pt>
                <c:pt idx="16">
                  <c:v>0.325684902860227</c:v>
                </c:pt>
                <c:pt idx="17">
                  <c:v>0.256036802896463</c:v>
                </c:pt>
                <c:pt idx="18">
                  <c:v>0.263879291023869</c:v>
                </c:pt>
                <c:pt idx="19">
                  <c:v>0.164594786925183</c:v>
                </c:pt>
                <c:pt idx="20">
                  <c:v>0.134258192336289</c:v>
                </c:pt>
                <c:pt idx="21">
                  <c:v>0.132644130504891</c:v>
                </c:pt>
                <c:pt idx="22">
                  <c:v>0.131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E7-422A-8FFE-46A8C9967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4944728"/>
        <c:axId val="-2145175624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Chart!$H$3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Chart!$H$4:$H$26</c15:sqref>
                        </c15:formulaRef>
                      </c:ext>
                    </c:extLst>
                    <c:strCache>
                      <c:ptCount val="23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Chart!$H$4:$H$25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0E7-422A-8FFE-46A8C996758B}"/>
                  </c:ext>
                </c:extLst>
              </c15:ser>
            </c15:filteredBarSeries>
          </c:ext>
        </c:extLst>
      </c:bar3DChart>
      <c:catAx>
        <c:axId val="-214494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-2145175624"/>
        <c:crosses val="autoZero"/>
        <c:auto val="1"/>
        <c:lblAlgn val="ctr"/>
        <c:lblOffset val="100"/>
        <c:tickLblSkip val="3"/>
        <c:noMultiLvlLbl val="0"/>
      </c:catAx>
      <c:valAx>
        <c:axId val="-214517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1600" b="1"/>
                  <a:t>Billions of Dollars (2016$)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-214494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Sheet4!$C$2</c:f>
              <c:strCache>
                <c:ptCount val="1"/>
                <c:pt idx="0">
                  <c:v>Lentils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60-46F5-972E-5C5EB03057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60-46F5-972E-5C5EB03057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60-46F5-972E-5C5EB03057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60-46F5-972E-5C5EB03057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60-46F5-972E-5C5EB03057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C60-46F5-972E-5C5EB03057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C60-46F5-972E-5C5EB03057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C60-46F5-972E-5C5EB030578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C60-46F5-972E-5C5EB0305782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Sheet4!$B$3:$B$11</c:f>
              <c:strCache>
                <c:ptCount val="9"/>
                <c:pt idx="0">
                  <c:v>South Asia</c:v>
                </c:pt>
                <c:pt idx="1">
                  <c:v>Sub-Saharan Africa</c:v>
                </c:pt>
                <c:pt idx="2">
                  <c:v>East Asia</c:v>
                </c:pt>
                <c:pt idx="3">
                  <c:v>North America</c:v>
                </c:pt>
                <c:pt idx="4">
                  <c:v>South America</c:v>
                </c:pt>
                <c:pt idx="5">
                  <c:v>Southeast Asia</c:v>
                </c:pt>
                <c:pt idx="6">
                  <c:v>European Union</c:v>
                </c:pt>
                <c:pt idx="7">
                  <c:v>Middle East</c:v>
                </c:pt>
                <c:pt idx="8">
                  <c:v>Others</c:v>
                </c:pt>
              </c:strCache>
            </c:strRef>
          </c:cat>
          <c:val>
            <c:numRef>
              <c:f>Sheet4!$C$3:$C$11</c:f>
              <c:numCache>
                <c:formatCode>#,##0.00</c:formatCode>
                <c:ptCount val="9"/>
                <c:pt idx="0">
                  <c:v>76039.58</c:v>
                </c:pt>
                <c:pt idx="1">
                  <c:v>22348.5</c:v>
                </c:pt>
                <c:pt idx="2">
                  <c:v>1704.7</c:v>
                </c:pt>
                <c:pt idx="3">
                  <c:v>24965.88</c:v>
                </c:pt>
                <c:pt idx="4">
                  <c:v>16148.34</c:v>
                </c:pt>
                <c:pt idx="5">
                  <c:v>361.66</c:v>
                </c:pt>
                <c:pt idx="6">
                  <c:v>47180.48</c:v>
                </c:pt>
                <c:pt idx="7">
                  <c:v>13583.94</c:v>
                </c:pt>
                <c:pt idx="8">
                  <c:v>8989.78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C60-46F5-972E-5C5EB0305782}"/>
            </c:ext>
          </c:extLst>
        </c:ser>
        <c:ser>
          <c:idx val="1"/>
          <c:order val="1"/>
          <c:tx>
            <c:strRef>
              <c:f>Sheet4!$D$2</c:f>
              <c:strCache>
                <c:ptCount val="1"/>
                <c:pt idx="0">
                  <c:v>Peas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C60-46F5-972E-5C5EB03057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C60-46F5-972E-5C5EB03057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8C60-46F5-972E-5C5EB03057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C60-46F5-972E-5C5EB03057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8C60-46F5-972E-5C5EB03057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8C60-46F5-972E-5C5EB03057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8C60-46F5-972E-5C5EB03057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8C60-46F5-972E-5C5EB030578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8C60-46F5-972E-5C5EB0305782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Sheet4!$B$3:$B$11</c:f>
              <c:strCache>
                <c:ptCount val="9"/>
                <c:pt idx="0">
                  <c:v>South Asia</c:v>
                </c:pt>
                <c:pt idx="1">
                  <c:v>Sub-Saharan Africa</c:v>
                </c:pt>
                <c:pt idx="2">
                  <c:v>East Asia</c:v>
                </c:pt>
                <c:pt idx="3">
                  <c:v>North America</c:v>
                </c:pt>
                <c:pt idx="4">
                  <c:v>South America</c:v>
                </c:pt>
                <c:pt idx="5">
                  <c:v>Southeast Asia</c:v>
                </c:pt>
                <c:pt idx="6">
                  <c:v>European Union</c:v>
                </c:pt>
                <c:pt idx="7">
                  <c:v>Middle East</c:v>
                </c:pt>
                <c:pt idx="8">
                  <c:v>Others</c:v>
                </c:pt>
              </c:strCache>
            </c:strRef>
          </c:cat>
          <c:val>
            <c:numRef>
              <c:f>Sheet4!$D$3:$D$11</c:f>
              <c:numCache>
                <c:formatCode>#,##0.00</c:formatCode>
                <c:ptCount val="9"/>
                <c:pt idx="0">
                  <c:v>156898.44</c:v>
                </c:pt>
                <c:pt idx="1">
                  <c:v>90475.48000000001</c:v>
                </c:pt>
                <c:pt idx="2">
                  <c:v>54466.64</c:v>
                </c:pt>
                <c:pt idx="3">
                  <c:v>36499.74000000001</c:v>
                </c:pt>
                <c:pt idx="4">
                  <c:v>21039.32</c:v>
                </c:pt>
                <c:pt idx="5">
                  <c:v>25389.24</c:v>
                </c:pt>
                <c:pt idx="6">
                  <c:v>11871.98</c:v>
                </c:pt>
                <c:pt idx="7">
                  <c:v>7183.960000000001</c:v>
                </c:pt>
                <c:pt idx="8">
                  <c:v>7518.48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8C60-46F5-972E-5C5EB03057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calcs!$A$1:$A$12</c:f>
              <c:strCache>
                <c:ptCount val="12"/>
                <c:pt idx="0">
                  <c:v>HRSW</c:v>
                </c:pt>
                <c:pt idx="1">
                  <c:v>Durum</c:v>
                </c:pt>
                <c:pt idx="2">
                  <c:v>Barley</c:v>
                </c:pt>
                <c:pt idx="3">
                  <c:v>Corn</c:v>
                </c:pt>
                <c:pt idx="4">
                  <c:v>Canola</c:v>
                </c:pt>
                <c:pt idx="5">
                  <c:v>Flax</c:v>
                </c:pt>
                <c:pt idx="6">
                  <c:v>Peas</c:v>
                </c:pt>
                <c:pt idx="7">
                  <c:v>Oats</c:v>
                </c:pt>
                <c:pt idx="8">
                  <c:v>Lentil</c:v>
                </c:pt>
                <c:pt idx="9">
                  <c:v>Mustard </c:v>
                </c:pt>
                <c:pt idx="10">
                  <c:v>Sm Chickpea</c:v>
                </c:pt>
                <c:pt idx="11">
                  <c:v>HRWW</c:v>
                </c:pt>
              </c:strCache>
            </c:strRef>
          </c:cat>
          <c:val>
            <c:numRef>
              <c:f>calcs!$B$1:$B$12</c:f>
              <c:numCache>
                <c:formatCode>0.00</c:formatCode>
                <c:ptCount val="12"/>
                <c:pt idx="0">
                  <c:v>74.09000000000006</c:v>
                </c:pt>
                <c:pt idx="1">
                  <c:v>70.11000000000001</c:v>
                </c:pt>
                <c:pt idx="2">
                  <c:v>77.16999999999998</c:v>
                </c:pt>
                <c:pt idx="3">
                  <c:v>89.07999999999998</c:v>
                </c:pt>
                <c:pt idx="4">
                  <c:v>89.80000000000001</c:v>
                </c:pt>
                <c:pt idx="5">
                  <c:v>89.02000000000001</c:v>
                </c:pt>
                <c:pt idx="6">
                  <c:v>70.92</c:v>
                </c:pt>
                <c:pt idx="7">
                  <c:v>19.91999999999997</c:v>
                </c:pt>
                <c:pt idx="8">
                  <c:v>128.38</c:v>
                </c:pt>
                <c:pt idx="9">
                  <c:v>147.9</c:v>
                </c:pt>
                <c:pt idx="10">
                  <c:v>128.01</c:v>
                </c:pt>
                <c:pt idx="11">
                  <c:v>42.47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085000"/>
        <c:axId val="2102032408"/>
      </c:barChart>
      <c:catAx>
        <c:axId val="2093085000"/>
        <c:scaling>
          <c:orientation val="minMax"/>
        </c:scaling>
        <c:delete val="0"/>
        <c:axPos val="l"/>
        <c:majorTickMark val="out"/>
        <c:minorTickMark val="none"/>
        <c:tickLblPos val="nextTo"/>
        <c:crossAx val="2102032408"/>
        <c:crosses val="autoZero"/>
        <c:auto val="1"/>
        <c:lblAlgn val="ctr"/>
        <c:lblOffset val="100"/>
        <c:tickLblSkip val="1"/>
        <c:noMultiLvlLbl val="0"/>
      </c:catAx>
      <c:valAx>
        <c:axId val="210203240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crossAx val="2093085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FFB9-7052-5E48-988F-AF7816082BA5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750F-2D78-454B-8333-2E69D704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</a:t>
            </a:r>
            <a:r>
              <a:rPr lang="en-US" baseline="0" dirty="0"/>
              <a:t> from George—October 2017.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750F-2D78-454B-8333-2E69D7044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Anton’s Outlook</a:t>
            </a:r>
            <a:r>
              <a:rPr lang="en-US" baseline="0" dirty="0"/>
              <a:t>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750F-2D78-454B-8333-2E69D7044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Russia breaking records year after year, EU very 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750F-2D78-454B-8333-2E69D7044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2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www.cmegroup.com</a:t>
            </a:r>
            <a:r>
              <a:rPr lang="en-US" dirty="0" smtClean="0"/>
              <a:t>/trading/agricultural/livestock/feeder-</a:t>
            </a:r>
            <a:r>
              <a:rPr lang="en-US" dirty="0" err="1" smtClean="0"/>
              <a:t>cattle.html</a:t>
            </a:r>
            <a:r>
              <a:rPr lang="en-US" dirty="0" smtClean="0"/>
              <a:t>, reporting prev. settlement prices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www.cmegroup.com</a:t>
            </a:r>
            <a:r>
              <a:rPr lang="en-US" dirty="0" smtClean="0"/>
              <a:t>/trading/agricultural/livestock/live-</a:t>
            </a:r>
            <a:r>
              <a:rPr lang="en-US" dirty="0" err="1" smtClean="0"/>
              <a:t>cattle.html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522A-8B87-451D-8CAF-0CE599D5F59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3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Wheat (16/17-17/18) </a:t>
            </a:r>
          </a:p>
          <a:p>
            <a:r>
              <a:rPr lang="en-US" dirty="0"/>
              <a:t>Steers</a:t>
            </a:r>
            <a:r>
              <a:rPr lang="en-US" baseline="0" dirty="0"/>
              <a:t> </a:t>
            </a:r>
            <a:r>
              <a:rPr lang="en-US" dirty="0"/>
              <a:t>(‘17-’18)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750F-2D78-454B-8333-2E69D7044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B901CED-4BE3-4701-BEED-5B4AB2281906}" type="slidenum">
              <a:rPr lang="en-US" smtClean="0">
                <a:latin typeface="Arial" charset="0"/>
              </a:rPr>
              <a:pPr eaLnBrk="1" hangingPunct="1"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1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3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6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2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D2DD-BE1D-F04B-894E-EAB8AAC72F38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2B4C-9A73-724C-939B-347626CA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te.fuller@montana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812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Budget Analysis: </a:t>
            </a:r>
            <a:br>
              <a:rPr lang="en-US" dirty="0"/>
            </a:br>
            <a:r>
              <a:rPr lang="en-US" sz="2800" dirty="0"/>
              <a:t>Why and how to estimate costs of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419600"/>
            <a:ext cx="7467600" cy="2349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Kate Binzen </a:t>
            </a:r>
            <a:r>
              <a:rPr lang="en-US" sz="2000" dirty="0" smtClean="0"/>
              <a:t>Fuller, Ph.D.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Asst. Professor/Extension Specialist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Dept. of Ag Econ &amp; Econ, MSU Extension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Montana State University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i="1" dirty="0"/>
              <a:t>With help from:  </a:t>
            </a:r>
            <a:r>
              <a:rPr lang="en-US" sz="2000"/>
              <a:t>George </a:t>
            </a:r>
            <a:r>
              <a:rPr lang="en-US" sz="2000" smtClean="0"/>
              <a:t>Haynes and Joe </a:t>
            </a:r>
            <a:r>
              <a:rPr lang="en-US" sz="2000" dirty="0"/>
              <a:t>Janzen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forward:  Unknowns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615"/>
            <a:ext cx="8229600" cy="4525963"/>
          </a:xfrm>
        </p:spPr>
        <p:txBody>
          <a:bodyPr/>
          <a:lstStyle/>
          <a:p>
            <a:r>
              <a:rPr lang="en-US" dirty="0"/>
              <a:t>Farm and ranch response to 2017</a:t>
            </a:r>
          </a:p>
          <a:p>
            <a:r>
              <a:rPr lang="en-US" dirty="0"/>
              <a:t>De-globalization, other ag policy</a:t>
            </a:r>
          </a:p>
          <a:p>
            <a:r>
              <a:rPr lang="en-US" dirty="0"/>
              <a:t>Weather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319" y="2815490"/>
            <a:ext cx="5178681" cy="40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0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I have done </a:t>
            </a:r>
            <a:r>
              <a:rPr lang="en-US" dirty="0" smtClean="0"/>
              <a:t>better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3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Bought crop </a:t>
            </a:r>
            <a:r>
              <a:rPr lang="en-US" dirty="0" smtClean="0"/>
              <a:t>insurance</a:t>
            </a:r>
            <a:endParaRPr lang="en-US" dirty="0"/>
          </a:p>
          <a:p>
            <a:r>
              <a:rPr lang="en-US" dirty="0"/>
              <a:t>Planted less or more of something</a:t>
            </a:r>
          </a:p>
          <a:p>
            <a:r>
              <a:rPr lang="en-US" dirty="0"/>
              <a:t>Added or subtracted an enterprise</a:t>
            </a:r>
          </a:p>
          <a:p>
            <a:r>
              <a:rPr lang="en-US" dirty="0"/>
              <a:t>Tried </a:t>
            </a:r>
            <a:r>
              <a:rPr lang="en-US" dirty="0" smtClean="0"/>
              <a:t>a new method—</a:t>
            </a:r>
            <a:r>
              <a:rPr lang="en-US" dirty="0"/>
              <a:t>e.g. </a:t>
            </a:r>
            <a:r>
              <a:rPr lang="en-US" dirty="0" smtClean="0"/>
              <a:t>adding a </a:t>
            </a:r>
            <a:r>
              <a:rPr lang="en-US" dirty="0"/>
              <a:t>cover </a:t>
            </a:r>
            <a:r>
              <a:rPr lang="en-US" dirty="0" smtClean="0"/>
              <a:t>crop, etc.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Enterprise budgets can help you estimate benefits and costs from changes to your operation.</a:t>
            </a:r>
          </a:p>
        </p:txBody>
      </p:sp>
    </p:spTree>
    <p:extLst>
      <p:ext uri="{BB962C8B-B14F-4D97-AF65-F5344CB8AC3E}">
        <p14:creationId xmlns:p14="http://schemas.microsoft.com/office/powerpoint/2010/main" val="94545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0767"/>
            <a:ext cx="5979215" cy="5070434"/>
          </a:xfrm>
        </p:spPr>
        <p:txBody>
          <a:bodyPr>
            <a:normAutofit/>
          </a:bodyPr>
          <a:lstStyle/>
          <a:p>
            <a:r>
              <a:rPr lang="en-US" u="sng" dirty="0"/>
              <a:t>Enterprise</a:t>
            </a:r>
            <a:r>
              <a:rPr lang="en-US" dirty="0"/>
              <a:t>: A specific product produced by </a:t>
            </a:r>
            <a:r>
              <a:rPr lang="en-US" dirty="0" smtClean="0"/>
              <a:t>the operation </a:t>
            </a:r>
            <a:r>
              <a:rPr lang="en-US" dirty="0"/>
              <a:t>(e.g. wheat, peas, </a:t>
            </a:r>
            <a:r>
              <a:rPr lang="en-US" dirty="0" smtClean="0"/>
              <a:t>calves)</a:t>
            </a:r>
            <a:r>
              <a:rPr lang="en-US" dirty="0"/>
              <a:t>. Most farms consist of several enterprises.</a:t>
            </a:r>
          </a:p>
          <a:p>
            <a:r>
              <a:rPr lang="en-US" u="sng" dirty="0"/>
              <a:t>Enterprise Budget Analysis</a:t>
            </a:r>
            <a:r>
              <a:rPr lang="en-US" dirty="0"/>
              <a:t>: Comparison of enterprises, in which some or all of the farm’s projected revenues and costs are </a:t>
            </a:r>
            <a:r>
              <a:rPr lang="en-US" i="1" dirty="0"/>
              <a:t>allocated</a:t>
            </a:r>
            <a:r>
              <a:rPr lang="en-US" dirty="0"/>
              <a:t> to each enterprise.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00" y="543560"/>
            <a:ext cx="1414272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2067560"/>
            <a:ext cx="1878864" cy="1821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847" y="4125806"/>
            <a:ext cx="1803569" cy="18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4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budget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Montana Dept. of Agriculture</a:t>
            </a:r>
          </a:p>
          <a:p>
            <a:pPr marL="0" indent="0">
              <a:buNone/>
            </a:pPr>
            <a:r>
              <a:rPr lang="en-US" dirty="0"/>
              <a:t>2. North Dakota State University</a:t>
            </a:r>
          </a:p>
          <a:p>
            <a:pPr marL="0" indent="0">
              <a:buNone/>
            </a:pPr>
            <a:r>
              <a:rPr lang="en-US" dirty="0"/>
              <a:t>3. University of Idaho</a:t>
            </a:r>
          </a:p>
        </p:txBody>
      </p:sp>
    </p:spTree>
    <p:extLst>
      <p:ext uri="{BB962C8B-B14F-4D97-AF65-F5344CB8AC3E}">
        <p14:creationId xmlns:p14="http://schemas.microsoft.com/office/powerpoint/2010/main" val="45606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Montana DOA sample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agr.mt.gov</a:t>
            </a:r>
            <a:r>
              <a:rPr lang="en-US" dirty="0"/>
              <a:t>/Grants/new-2017-montana-pulses-buyers-guide-crop-budget-projection-comparisons-now-available</a:t>
            </a:r>
          </a:p>
          <a:p>
            <a:endParaRPr lang="en-US" dirty="0"/>
          </a:p>
          <a:p>
            <a:r>
              <a:rPr lang="en-US" dirty="0"/>
              <a:t>(Just Google “Montana Crop Budget”)</a:t>
            </a:r>
          </a:p>
        </p:txBody>
      </p:sp>
    </p:spTree>
    <p:extLst>
      <p:ext uri="{BB962C8B-B14F-4D97-AF65-F5344CB8AC3E}">
        <p14:creationId xmlns:p14="http://schemas.microsoft.com/office/powerpoint/2010/main" val="74355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NDSU sample budgets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556" y="1600200"/>
            <a:ext cx="6986888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5756831"/>
            <a:ext cx="5866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www.ag.ndsu.edu</a:t>
            </a:r>
            <a:r>
              <a:rPr lang="en-US" dirty="0"/>
              <a:t>/</a:t>
            </a:r>
            <a:r>
              <a:rPr lang="en-US" dirty="0" err="1"/>
              <a:t>farmmanagement</a:t>
            </a:r>
            <a:r>
              <a:rPr lang="en-US" dirty="0"/>
              <a:t>/crop-budget-archive</a:t>
            </a:r>
          </a:p>
        </p:txBody>
      </p:sp>
    </p:spTree>
    <p:extLst>
      <p:ext uri="{BB962C8B-B14F-4D97-AF65-F5344CB8AC3E}">
        <p14:creationId xmlns:p14="http://schemas.microsoft.com/office/powerpoint/2010/main" val="146849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Idaho sample budgets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121" y="1166018"/>
            <a:ext cx="5185758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357" y="5507315"/>
            <a:ext cx="600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www.uidaho.edu</a:t>
            </a:r>
            <a:r>
              <a:rPr lang="en-US" dirty="0"/>
              <a:t>/</a:t>
            </a:r>
            <a:r>
              <a:rPr lang="en-US" dirty="0" err="1"/>
              <a:t>cals</a:t>
            </a:r>
            <a:r>
              <a:rPr lang="en-US" dirty="0"/>
              <a:t>/</a:t>
            </a:r>
            <a:r>
              <a:rPr lang="en-US" dirty="0" err="1"/>
              <a:t>idaho-agbiz</a:t>
            </a:r>
            <a:r>
              <a:rPr lang="en-US" dirty="0"/>
              <a:t>/crop-budgets</a:t>
            </a:r>
          </a:p>
        </p:txBody>
      </p:sp>
    </p:spTree>
    <p:extLst>
      <p:ext uri="{BB962C8B-B14F-4D97-AF65-F5344CB8AC3E}">
        <p14:creationId xmlns:p14="http://schemas.microsoft.com/office/powerpoint/2010/main" val="71510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1501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Projected </a:t>
            </a:r>
            <a:r>
              <a:rPr lang="en-US" dirty="0" smtClean="0"/>
              <a:t>2018 </a:t>
            </a:r>
            <a:r>
              <a:rPr lang="en-US" dirty="0"/>
              <a:t>Returns Above Direct Costs ($/acre) for Northwest North Dakota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59224"/>
            <a:ext cx="5486400" cy="804862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/>
              <a:t>North Dakota State University Extension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254503"/>
              </p:ext>
            </p:extLst>
          </p:nvPr>
        </p:nvGraphicFramePr>
        <p:xfrm>
          <a:off x="507999" y="471261"/>
          <a:ext cx="8314267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57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Using/modifying available crop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budgets give a good starting point </a:t>
            </a:r>
          </a:p>
          <a:p>
            <a:r>
              <a:rPr lang="en-US" dirty="0"/>
              <a:t>You and your accountant, lender, extension agent, and others can all </a:t>
            </a:r>
            <a:r>
              <a:rPr lang="en-US" dirty="0" smtClean="0"/>
              <a:t>adapt </a:t>
            </a:r>
            <a:r>
              <a:rPr lang="en-US" dirty="0"/>
              <a:t>these budgets to your specific situation</a:t>
            </a:r>
          </a:p>
          <a:p>
            <a:pPr lvl="1"/>
            <a:r>
              <a:rPr lang="en-US" dirty="0" smtClean="0"/>
              <a:t>Costs </a:t>
            </a:r>
            <a:r>
              <a:rPr lang="en-US" dirty="0"/>
              <a:t>can vary widely from one farm to another</a:t>
            </a:r>
          </a:p>
          <a:p>
            <a:pPr lvl="1"/>
            <a:r>
              <a:rPr lang="en-US" dirty="0" smtClean="0"/>
              <a:t>Learn about assumptions behind sample budgets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31"/>
          <a:stretch/>
        </p:blipFill>
        <p:spPr>
          <a:xfrm>
            <a:off x="4525504" y="643467"/>
            <a:ext cx="4618496" cy="6214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279400"/>
            <a:ext cx="3289300" cy="619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0533" y="187180"/>
            <a:ext cx="4301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Spring Wheat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37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Montana’s ag economy and outlook</a:t>
            </a:r>
          </a:p>
          <a:p>
            <a:r>
              <a:rPr lang="en-US" dirty="0"/>
              <a:t>Currently available budgets</a:t>
            </a:r>
          </a:p>
          <a:p>
            <a:r>
              <a:rPr lang="en-US" dirty="0"/>
              <a:t>Adjusting budgets for your operation</a:t>
            </a:r>
          </a:p>
          <a:p>
            <a:r>
              <a:rPr lang="en-US" dirty="0"/>
              <a:t>Weighing options moving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7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items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/>
          <a:lstStyle/>
          <a:p>
            <a:r>
              <a:rPr lang="en-US" u="sng" dirty="0"/>
              <a:t>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37519"/>
            <a:ext cx="4040188" cy="3951288"/>
          </a:xfrm>
        </p:spPr>
        <p:txBody>
          <a:bodyPr/>
          <a:lstStyle/>
          <a:p>
            <a:r>
              <a:rPr lang="en-US" dirty="0"/>
              <a:t>Yield</a:t>
            </a:r>
          </a:p>
          <a:p>
            <a:r>
              <a:rPr lang="en-US" dirty="0"/>
              <a:t>Price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6110" y="2499645"/>
            <a:ext cx="4041775" cy="639762"/>
          </a:xfrm>
        </p:spPr>
        <p:txBody>
          <a:bodyPr/>
          <a:lstStyle/>
          <a:p>
            <a:r>
              <a:rPr lang="en-US" u="sng" dirty="0"/>
              <a:t>Direct Costs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3698" y="1433117"/>
            <a:ext cx="4813302" cy="45600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Seed</a:t>
            </a:r>
          </a:p>
          <a:p>
            <a:r>
              <a:rPr lang="en-US" dirty="0"/>
              <a:t>Herbicide</a:t>
            </a:r>
          </a:p>
          <a:p>
            <a:r>
              <a:rPr lang="en-US" dirty="0"/>
              <a:t>Insecticide</a:t>
            </a:r>
          </a:p>
          <a:p>
            <a:r>
              <a:rPr lang="en-US" dirty="0"/>
              <a:t>Fertilizer</a:t>
            </a:r>
          </a:p>
          <a:p>
            <a:r>
              <a:rPr lang="en-US" dirty="0"/>
              <a:t>Crop insurance</a:t>
            </a:r>
          </a:p>
          <a:p>
            <a:r>
              <a:rPr lang="en-US" dirty="0"/>
              <a:t>Fuel, lubrication, repairs</a:t>
            </a:r>
          </a:p>
          <a:p>
            <a:r>
              <a:rPr lang="en-US" dirty="0"/>
              <a:t>Miscellaneous</a:t>
            </a:r>
          </a:p>
          <a:p>
            <a:r>
              <a:rPr lang="en-US" dirty="0"/>
              <a:t>Operating Interest</a:t>
            </a:r>
          </a:p>
          <a:p>
            <a:endParaRPr lang="en-US" dirty="0"/>
          </a:p>
          <a:p>
            <a:r>
              <a:rPr lang="en-US" dirty="0"/>
              <a:t>Overhead</a:t>
            </a:r>
          </a:p>
          <a:p>
            <a:r>
              <a:rPr lang="en-US" dirty="0"/>
              <a:t>Machine Depreciation &amp; Investment</a:t>
            </a:r>
          </a:p>
          <a:p>
            <a:r>
              <a:rPr lang="en-US" dirty="0"/>
              <a:t>Land charge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649410" y="493220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Indirect Costs</a:t>
            </a:r>
          </a:p>
        </p:txBody>
      </p:sp>
      <p:sp>
        <p:nvSpPr>
          <p:cNvPr id="9" name="Left Brace 8"/>
          <p:cNvSpPr/>
          <p:nvPr/>
        </p:nvSpPr>
        <p:spPr>
          <a:xfrm>
            <a:off x="3670298" y="1635845"/>
            <a:ext cx="533400" cy="2576913"/>
          </a:xfrm>
          <a:prstGeom prst="leftBrace">
            <a:avLst>
              <a:gd name="adj1" fmla="val 8333"/>
              <a:gd name="adj2" fmla="val 5098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3733800" y="4876081"/>
            <a:ext cx="46989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for budgeting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 versus indirect costs</a:t>
            </a:r>
          </a:p>
          <a:p>
            <a:pPr lvl="1"/>
            <a:r>
              <a:rPr lang="en-US" dirty="0"/>
              <a:t>Direct costs are necessary to produce a specific crop</a:t>
            </a:r>
          </a:p>
          <a:p>
            <a:pPr lvl="2"/>
            <a:r>
              <a:rPr lang="en-US" dirty="0"/>
              <a:t>E.g. Seed, fertilizer, chemical</a:t>
            </a:r>
            <a:r>
              <a:rPr lang="en-US" dirty="0" smtClean="0"/>
              <a:t>, fuel, </a:t>
            </a:r>
            <a:r>
              <a:rPr lang="en-US" dirty="0"/>
              <a:t>some labor</a:t>
            </a:r>
          </a:p>
          <a:p>
            <a:pPr lvl="2"/>
            <a:r>
              <a:rPr lang="en-US" dirty="0"/>
              <a:t>Generally easier to calculate than indirect costs</a:t>
            </a:r>
          </a:p>
          <a:p>
            <a:pPr lvl="1"/>
            <a:r>
              <a:rPr lang="en-US" dirty="0"/>
              <a:t>Indirect costs cannot be easily allocated to specific enterprises</a:t>
            </a:r>
          </a:p>
          <a:p>
            <a:pPr lvl="2"/>
            <a:r>
              <a:rPr lang="en-US" dirty="0"/>
              <a:t>Land, machinery, </a:t>
            </a:r>
            <a:r>
              <a:rPr lang="en-US" dirty="0" smtClean="0"/>
              <a:t>overhead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direct costs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6110" y="2499645"/>
            <a:ext cx="4041775" cy="639762"/>
          </a:xfrm>
        </p:spPr>
        <p:txBody>
          <a:bodyPr/>
          <a:lstStyle/>
          <a:p>
            <a:r>
              <a:rPr lang="en-US" u="sng" dirty="0"/>
              <a:t>Direct Costs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3698" y="1433117"/>
            <a:ext cx="4813302" cy="30118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Seed</a:t>
            </a:r>
          </a:p>
          <a:p>
            <a:r>
              <a:rPr lang="en-US" dirty="0"/>
              <a:t>Herbicide</a:t>
            </a:r>
          </a:p>
          <a:p>
            <a:r>
              <a:rPr lang="en-US" dirty="0"/>
              <a:t>Insecticide</a:t>
            </a:r>
          </a:p>
          <a:p>
            <a:r>
              <a:rPr lang="en-US" dirty="0"/>
              <a:t>Fertilizer</a:t>
            </a:r>
          </a:p>
          <a:p>
            <a:r>
              <a:rPr lang="en-US" dirty="0"/>
              <a:t>Crop insurance</a:t>
            </a:r>
          </a:p>
          <a:p>
            <a:r>
              <a:rPr lang="en-US" dirty="0"/>
              <a:t>Fuel, lubrication, repairs</a:t>
            </a:r>
          </a:p>
          <a:p>
            <a:r>
              <a:rPr lang="en-US" dirty="0"/>
              <a:t>Miscellaneous</a:t>
            </a:r>
          </a:p>
          <a:p>
            <a:r>
              <a:rPr lang="en-US" dirty="0"/>
              <a:t>Operating Interest</a:t>
            </a:r>
          </a:p>
          <a:p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3670298" y="1635845"/>
            <a:ext cx="533400" cy="2576913"/>
          </a:xfrm>
          <a:prstGeom prst="leftBrace">
            <a:avLst>
              <a:gd name="adj1" fmla="val 8333"/>
              <a:gd name="adj2" fmla="val 5098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1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00" y="39468"/>
            <a:ext cx="904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 costs, MT winter wheat (incl. fallow)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42" y="964177"/>
            <a:ext cx="6994806" cy="5174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6900" y="6138864"/>
            <a:ext cx="68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ageconmt.com</a:t>
            </a:r>
            <a:r>
              <a:rPr lang="en-US" dirty="0"/>
              <a:t>/winter-wheat-production-budget/</a:t>
            </a:r>
          </a:p>
        </p:txBody>
      </p:sp>
    </p:spTree>
    <p:extLst>
      <p:ext uri="{BB962C8B-B14F-4D97-AF65-F5344CB8AC3E}">
        <p14:creationId xmlns:p14="http://schemas.microsoft.com/office/powerpoint/2010/main" val="195620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 adjustments: </a:t>
            </a:r>
            <a:br>
              <a:rPr lang="en-US" dirty="0" smtClean="0"/>
            </a:br>
            <a:r>
              <a:rPr lang="en-US" dirty="0"/>
              <a:t>F</a:t>
            </a:r>
            <a:r>
              <a:rPr lang="en-US" dirty="0" smtClean="0"/>
              <a:t>allow </a:t>
            </a:r>
            <a:r>
              <a:rPr lang="en-US" dirty="0" smtClean="0"/>
              <a:t>vs. </a:t>
            </a:r>
            <a:r>
              <a:rPr lang="en-US" dirty="0" err="1" smtClean="0"/>
              <a:t>recrop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Moving from wheat-fallow to continuous-crop rotation can:</a:t>
            </a:r>
          </a:p>
          <a:p>
            <a:pPr lvl="1"/>
            <a:r>
              <a:rPr lang="en-US" dirty="0" smtClean="0"/>
              <a:t>Lower yields</a:t>
            </a:r>
          </a:p>
          <a:p>
            <a:pPr lvl="1"/>
            <a:r>
              <a:rPr lang="en-US" dirty="0" smtClean="0"/>
              <a:t>Remove </a:t>
            </a:r>
            <a:r>
              <a:rPr lang="en-US" dirty="0" err="1" smtClean="0"/>
              <a:t>chem</a:t>
            </a:r>
            <a:r>
              <a:rPr lang="en-US" dirty="0" smtClean="0"/>
              <a:t> fallow costs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for more efficient machinery </a:t>
            </a:r>
            <a:r>
              <a:rPr lang="en-US"/>
              <a:t>usage </a:t>
            </a:r>
            <a:endParaRPr lang="en-US" smtClean="0"/>
          </a:p>
          <a:p>
            <a:pPr lvl="2"/>
            <a:r>
              <a:rPr lang="en-US" smtClean="0"/>
              <a:t>E.g</a:t>
            </a:r>
            <a:r>
              <a:rPr lang="en-US" dirty="0"/>
              <a:t>. Combine can be used over longer harvest period and more acres</a:t>
            </a:r>
          </a:p>
          <a:p>
            <a:pPr lvl="1"/>
            <a:r>
              <a:rPr lang="en-US" dirty="0"/>
              <a:t>Generate new costs for specialized equipment needed for pulse production</a:t>
            </a:r>
          </a:p>
          <a:p>
            <a:pPr lvl="2"/>
            <a:r>
              <a:rPr lang="en-US" dirty="0"/>
              <a:t>E.g. land roller, flex header </a:t>
            </a:r>
          </a:p>
          <a:p>
            <a:pPr lvl="2"/>
            <a:r>
              <a:rPr lang="en-US" dirty="0"/>
              <a:t>These are allocated only to specific enterprise</a:t>
            </a:r>
          </a:p>
        </p:txBody>
      </p:sp>
    </p:spTree>
    <p:extLst>
      <p:ext uri="{BB962C8B-B14F-4D97-AF65-F5344CB8AC3E}">
        <p14:creationId xmlns:p14="http://schemas.microsoft.com/office/powerpoint/2010/main" val="63518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adjustments: </a:t>
            </a:r>
            <a:r>
              <a:rPr lang="en-US" dirty="0"/>
              <a:t>Fertilizer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budgets assume fertilizer use is considerable lower for pulse crops. </a:t>
            </a:r>
          </a:p>
          <a:p>
            <a:r>
              <a:rPr lang="en-US" dirty="0"/>
              <a:t>How can we incorporate nitrogen credits in a continuous-crop rotation?</a:t>
            </a:r>
          </a:p>
          <a:p>
            <a:pPr lvl="1"/>
            <a:r>
              <a:rPr lang="en-US" dirty="0"/>
              <a:t>Lower fertilizer cost for non-pulse crops</a:t>
            </a:r>
          </a:p>
          <a:p>
            <a:pPr lvl="2"/>
            <a:r>
              <a:rPr lang="en-US" dirty="0"/>
              <a:t>Improves profitability of continuous crop rotations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adjustments: Fertilizer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000" y="60707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www.msuextension.org</a:t>
            </a:r>
            <a:r>
              <a:rPr lang="en-US" dirty="0"/>
              <a:t>/</a:t>
            </a:r>
            <a:r>
              <a:rPr lang="en-US" dirty="0" err="1"/>
              <a:t>econtools</a:t>
            </a:r>
            <a:r>
              <a:rPr lang="en-US" dirty="0"/>
              <a:t>/nitrogen/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856" b="1856"/>
          <a:stretch>
            <a:fillRect/>
          </a:stretch>
        </p:blipFill>
        <p:spPr>
          <a:xfrm>
            <a:off x="457200" y="143087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6120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 adjustments: </a:t>
            </a:r>
            <a:br>
              <a:rPr lang="en-US" dirty="0" smtClean="0"/>
            </a:br>
            <a:r>
              <a:rPr lang="en-US" dirty="0" smtClean="0"/>
              <a:t>Fuel</a:t>
            </a:r>
            <a:r>
              <a:rPr lang="en-US" dirty="0"/>
              <a:t>, lube, and repair--machine costs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Engineering formulas used to estimate:</a:t>
            </a:r>
          </a:p>
          <a:p>
            <a:pPr marL="0" indent="0">
              <a:buNone/>
            </a:pPr>
            <a:r>
              <a:rPr lang="en-US" b="1" dirty="0" smtClean="0"/>
              <a:t>Fuel (diesel):  </a:t>
            </a:r>
            <a:r>
              <a:rPr lang="en-US" dirty="0" smtClean="0"/>
              <a:t>0.044 gallon x HP hour</a:t>
            </a:r>
          </a:p>
          <a:p>
            <a:pPr marL="0" indent="0">
              <a:buNone/>
            </a:pPr>
            <a:r>
              <a:rPr lang="en-US" b="1" dirty="0" smtClean="0"/>
              <a:t>Lubrication: </a:t>
            </a:r>
            <a:r>
              <a:rPr lang="en-US" dirty="0" smtClean="0"/>
              <a:t>0.15 x fuel cost</a:t>
            </a:r>
          </a:p>
          <a:p>
            <a:pPr marL="0" indent="0">
              <a:buNone/>
            </a:pPr>
            <a:r>
              <a:rPr lang="en-US" b="1" dirty="0" smtClean="0"/>
              <a:t>Repair:  </a:t>
            </a:r>
            <a:r>
              <a:rPr lang="en-US" dirty="0" smtClean="0"/>
              <a:t>Set rate per hour of use (see last page of every NDSU budget for list)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130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adjustments: </a:t>
            </a:r>
            <a:br>
              <a:rPr lang="en-US" dirty="0"/>
            </a:br>
            <a:r>
              <a:rPr lang="en-US" dirty="0"/>
              <a:t>Fuel, lube, and repair--machine costs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333" y="1600200"/>
            <a:ext cx="7693333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0049" y="6126163"/>
            <a:ext cx="58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www.extension.iastate.edu</a:t>
            </a:r>
            <a:r>
              <a:rPr lang="en-US" dirty="0"/>
              <a:t>/</a:t>
            </a:r>
            <a:r>
              <a:rPr lang="en-US" dirty="0" err="1"/>
              <a:t>agdm</a:t>
            </a:r>
            <a:r>
              <a:rPr lang="en-US" dirty="0"/>
              <a:t>/crops/html/a3-29.html</a:t>
            </a:r>
          </a:p>
        </p:txBody>
      </p:sp>
    </p:spTree>
    <p:extLst>
      <p:ext uri="{BB962C8B-B14F-4D97-AF65-F5344CB8AC3E}">
        <p14:creationId xmlns:p14="http://schemas.microsoft.com/office/powerpoint/2010/main" val="189094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adjustments: </a:t>
            </a:r>
            <a:br>
              <a:rPr lang="en-US" dirty="0"/>
            </a:br>
            <a:r>
              <a:rPr lang="en-US" dirty="0" err="1"/>
              <a:t>Misc</a:t>
            </a:r>
            <a:r>
              <a:rPr lang="en-US" dirty="0"/>
              <a:t> &amp; operating </a:t>
            </a:r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Misc</a:t>
            </a:r>
            <a:r>
              <a:rPr lang="en-US" dirty="0"/>
              <a:t> Soil testing, custom work, drying costs, machinery rental, etc.</a:t>
            </a:r>
          </a:p>
          <a:p>
            <a:endParaRPr lang="en-US" dirty="0"/>
          </a:p>
          <a:p>
            <a:r>
              <a:rPr lang="en-US" b="1" dirty="0"/>
              <a:t>Operating interest </a:t>
            </a:r>
            <a:r>
              <a:rPr lang="en-US" dirty="0" smtClean="0"/>
              <a:t>NDSU</a:t>
            </a:r>
            <a:r>
              <a:rPr lang="en-US" b="1" dirty="0" smtClean="0"/>
              <a:t> </a:t>
            </a:r>
            <a:r>
              <a:rPr lang="en-US" dirty="0" smtClean="0"/>
              <a:t>2018</a:t>
            </a:r>
            <a:r>
              <a:rPr lang="en-US" b="1" dirty="0" smtClean="0"/>
              <a:t> </a:t>
            </a:r>
            <a:r>
              <a:rPr lang="en-US" dirty="0" smtClean="0"/>
              <a:t>estimated </a:t>
            </a:r>
            <a:r>
              <a:rPr lang="en-US" dirty="0"/>
              <a:t>at </a:t>
            </a:r>
            <a:r>
              <a:rPr lang="en-US" dirty="0" smtClean="0"/>
              <a:t>5.1%*</a:t>
            </a:r>
            <a:r>
              <a:rPr lang="en-US" dirty="0"/>
              <a:t>direct costs/6 months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448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Montana total cash receipts, </a:t>
            </a:r>
            <a:br>
              <a:rPr lang="en-US" dirty="0" smtClean="0"/>
            </a:br>
            <a:r>
              <a:rPr lang="en-US" dirty="0" smtClean="0"/>
              <a:t>1995–2017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319758"/>
              </p:ext>
            </p:extLst>
          </p:nvPr>
        </p:nvGraphicFramePr>
        <p:xfrm>
          <a:off x="287336" y="1663700"/>
          <a:ext cx="8399464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421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direct costs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582255" y="2619173"/>
            <a:ext cx="2059385" cy="639762"/>
          </a:xfrm>
        </p:spPr>
        <p:txBody>
          <a:bodyPr/>
          <a:lstStyle/>
          <a:p>
            <a:r>
              <a:rPr lang="en-US" u="sng" dirty="0"/>
              <a:t>Direct Costs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8486" y="1433115"/>
            <a:ext cx="4813302" cy="30118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Seed</a:t>
            </a:r>
          </a:p>
          <a:p>
            <a:r>
              <a:rPr lang="en-US" dirty="0"/>
              <a:t>Herbicide</a:t>
            </a:r>
          </a:p>
          <a:p>
            <a:r>
              <a:rPr lang="en-US" dirty="0"/>
              <a:t>Insecticide</a:t>
            </a:r>
          </a:p>
          <a:p>
            <a:r>
              <a:rPr lang="en-US" dirty="0"/>
              <a:t>Fertilizer</a:t>
            </a:r>
          </a:p>
          <a:p>
            <a:r>
              <a:rPr lang="en-US" dirty="0"/>
              <a:t>Crop insurance</a:t>
            </a:r>
          </a:p>
          <a:p>
            <a:r>
              <a:rPr lang="en-US" dirty="0"/>
              <a:t>Fuel, lubrication, repairs</a:t>
            </a:r>
          </a:p>
          <a:p>
            <a:r>
              <a:rPr lang="en-US" dirty="0"/>
              <a:t>Miscellaneous</a:t>
            </a:r>
          </a:p>
          <a:p>
            <a:r>
              <a:rPr lang="en-US" dirty="0"/>
              <a:t>Operating Interest</a:t>
            </a:r>
          </a:p>
          <a:p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4948761" y="1650599"/>
            <a:ext cx="533400" cy="2576913"/>
          </a:xfrm>
          <a:prstGeom prst="leftBrace">
            <a:avLst>
              <a:gd name="adj1" fmla="val 8333"/>
              <a:gd name="adj2" fmla="val 5098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5663178"/>
              </p:ext>
            </p:extLst>
          </p:nvPr>
        </p:nvGraphicFramePr>
        <p:xfrm>
          <a:off x="82547" y="1417639"/>
          <a:ext cx="4201585" cy="4661427"/>
        </p:xfrm>
        <a:graphic>
          <a:graphicData uri="http://schemas.openxmlformats.org/drawingml/2006/table">
            <a:tbl>
              <a:tblPr/>
              <a:tblGrid>
                <a:gridCol w="3188703"/>
                <a:gridCol w="1012882"/>
              </a:tblGrid>
              <a:tr h="3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costs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acre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-Seed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10.00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-Herbicides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22.40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-Fungicides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9.00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-Insecticides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-Fertilizer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43.91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-Crop Insurance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11.30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-Fuel, Lubrication, and Repairs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23.65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-Miscellaneous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7.50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-Operating Interest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3.26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4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 OF LISTED DIRECT COSTS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131.02</a:t>
                      </a:r>
                    </a:p>
                  </a:txBody>
                  <a:tcPr marL="9018" marR="9018" marT="90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21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indirect costs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3698" y="3835400"/>
            <a:ext cx="4813302" cy="1294209"/>
          </a:xfrm>
        </p:spPr>
        <p:txBody>
          <a:bodyPr>
            <a:normAutofit fontScale="92500"/>
          </a:bodyPr>
          <a:lstStyle/>
          <a:p>
            <a:r>
              <a:rPr lang="en-US" dirty="0"/>
              <a:t>Overhead</a:t>
            </a:r>
          </a:p>
          <a:p>
            <a:r>
              <a:rPr lang="en-US" dirty="0"/>
              <a:t>Machine Depreciation &amp; Investment</a:t>
            </a:r>
          </a:p>
          <a:p>
            <a:r>
              <a:rPr lang="en-US" dirty="0"/>
              <a:t>Land charge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141409" y="3995565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Indirect Costs</a:t>
            </a:r>
          </a:p>
        </p:txBody>
      </p:sp>
      <p:sp>
        <p:nvSpPr>
          <p:cNvPr id="10" name="Left Brace 9"/>
          <p:cNvSpPr/>
          <p:nvPr/>
        </p:nvSpPr>
        <p:spPr>
          <a:xfrm>
            <a:off x="3733800" y="3995565"/>
            <a:ext cx="46989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17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Budgeting Adjustments:  Depreciation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 flipV="1">
            <a:off x="2150534" y="2985020"/>
            <a:ext cx="0" cy="21500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 rot="16200000">
            <a:off x="891724" y="4228100"/>
            <a:ext cx="1946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Current Value  ($)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50534" y="3530594"/>
            <a:ext cx="6172200" cy="2883932"/>
            <a:chOff x="2150534" y="3191934"/>
            <a:chExt cx="6172200" cy="2883932"/>
          </a:xfrm>
        </p:grpSpPr>
        <p:sp>
          <p:nvSpPr>
            <p:cNvPr id="25604" name="Line 5"/>
            <p:cNvSpPr>
              <a:spLocks noChangeShapeType="1"/>
            </p:cNvSpPr>
            <p:nvPr/>
          </p:nvSpPr>
          <p:spPr bwMode="auto">
            <a:xfrm>
              <a:off x="2150534" y="5135034"/>
              <a:ext cx="5086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6779684" y="5077884"/>
              <a:ext cx="15430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/>
                <a:t>Time (Years)</a:t>
              </a:r>
            </a:p>
          </p:txBody>
        </p:sp>
        <p:sp>
          <p:nvSpPr>
            <p:cNvPr id="25607" name="Line 9"/>
            <p:cNvSpPr>
              <a:spLocks noChangeShapeType="1"/>
            </p:cNvSpPr>
            <p:nvPr/>
          </p:nvSpPr>
          <p:spPr bwMode="auto">
            <a:xfrm flipV="1">
              <a:off x="2150534" y="3191934"/>
              <a:ext cx="0" cy="1943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lg" len="lg"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608" name="Line 10"/>
            <p:cNvSpPr>
              <a:spLocks noChangeShapeType="1"/>
            </p:cNvSpPr>
            <p:nvPr/>
          </p:nvSpPr>
          <p:spPr bwMode="auto">
            <a:xfrm flipV="1">
              <a:off x="6322484" y="4563534"/>
              <a:ext cx="0" cy="571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609" name="AutoShape 12"/>
            <p:cNvSpPr>
              <a:spLocks/>
            </p:cNvSpPr>
            <p:nvPr/>
          </p:nvSpPr>
          <p:spPr bwMode="auto">
            <a:xfrm rot="5400000">
              <a:off x="3950759" y="3334809"/>
              <a:ext cx="571500" cy="4171950"/>
            </a:xfrm>
            <a:prstGeom prst="rightBrace">
              <a:avLst>
                <a:gd name="adj1" fmla="val 608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437" name="Text Box 13"/>
            <p:cNvSpPr txBox="1">
              <a:spLocks noChangeArrowheads="1"/>
            </p:cNvSpPr>
            <p:nvPr/>
          </p:nvSpPr>
          <p:spPr bwMode="auto">
            <a:xfrm>
              <a:off x="2550584" y="3992034"/>
              <a:ext cx="12573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/>
                <a:t>Initial Cost</a:t>
              </a:r>
            </a:p>
          </p:txBody>
        </p:sp>
        <p:sp>
          <p:nvSpPr>
            <p:cNvPr id="25611" name="AutoShape 14"/>
            <p:cNvSpPr>
              <a:spLocks/>
            </p:cNvSpPr>
            <p:nvPr/>
          </p:nvSpPr>
          <p:spPr bwMode="auto">
            <a:xfrm>
              <a:off x="6379634" y="4563534"/>
              <a:ext cx="171450" cy="57150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6551084" y="4677834"/>
              <a:ext cx="1600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/>
                <a:t>Salvage Value</a:t>
              </a:r>
            </a:p>
          </p:txBody>
        </p:sp>
        <p:sp>
          <p:nvSpPr>
            <p:cNvPr id="25613" name="AutoShape 18"/>
            <p:cNvSpPr>
              <a:spLocks/>
            </p:cNvSpPr>
            <p:nvPr/>
          </p:nvSpPr>
          <p:spPr bwMode="auto">
            <a:xfrm>
              <a:off x="2207684" y="3191934"/>
              <a:ext cx="285750" cy="1943100"/>
            </a:xfrm>
            <a:prstGeom prst="rightBrace">
              <a:avLst>
                <a:gd name="adj1" fmla="val 56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443" name="Text Box 19"/>
            <p:cNvSpPr txBox="1">
              <a:spLocks noChangeArrowheads="1"/>
            </p:cNvSpPr>
            <p:nvPr/>
          </p:nvSpPr>
          <p:spPr bwMode="auto">
            <a:xfrm>
              <a:off x="3865034" y="5706534"/>
              <a:ext cx="12573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/>
                <a:t>Useful Life</a:t>
              </a:r>
            </a:p>
          </p:txBody>
        </p:sp>
        <p:sp>
          <p:nvSpPr>
            <p:cNvPr id="25615" name="Line 22"/>
            <p:cNvSpPr>
              <a:spLocks noChangeShapeType="1"/>
            </p:cNvSpPr>
            <p:nvPr/>
          </p:nvSpPr>
          <p:spPr bwMode="auto">
            <a:xfrm flipH="1">
              <a:off x="2150534" y="4563534"/>
              <a:ext cx="41719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616" name="Line 23"/>
            <p:cNvSpPr>
              <a:spLocks noChangeShapeType="1"/>
            </p:cNvSpPr>
            <p:nvPr/>
          </p:nvSpPr>
          <p:spPr bwMode="auto">
            <a:xfrm flipH="1">
              <a:off x="2150534" y="3191934"/>
              <a:ext cx="41719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617" name="AutoShape 24"/>
            <p:cNvSpPr>
              <a:spLocks/>
            </p:cNvSpPr>
            <p:nvPr/>
          </p:nvSpPr>
          <p:spPr bwMode="auto">
            <a:xfrm>
              <a:off x="6322484" y="3191934"/>
              <a:ext cx="285750" cy="1371600"/>
            </a:xfrm>
            <a:prstGeom prst="rightBrace">
              <a:avLst>
                <a:gd name="adj1" fmla="val 40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449" name="Text Box 25"/>
            <p:cNvSpPr txBox="1">
              <a:spLocks noChangeArrowheads="1"/>
            </p:cNvSpPr>
            <p:nvPr/>
          </p:nvSpPr>
          <p:spPr bwMode="auto">
            <a:xfrm>
              <a:off x="6608234" y="3387198"/>
              <a:ext cx="142875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/>
                <a:t>Total Depreciation  to Allocate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3200" y="1046028"/>
            <a:ext cx="8771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Depreciation</a:t>
            </a:r>
          </a:p>
          <a:p>
            <a:r>
              <a:rPr lang="en-US" sz="2400" dirty="0" smtClean="0"/>
              <a:t>Annualized cost of purchasing equipment, etc.</a:t>
            </a:r>
          </a:p>
          <a:p>
            <a:endParaRPr lang="en-US" sz="2400" dirty="0" smtClean="0"/>
          </a:p>
          <a:p>
            <a:r>
              <a:rPr lang="en-US" sz="2400" dirty="0" smtClean="0"/>
              <a:t>Simple (straight-line) depreciation = </a:t>
            </a:r>
          </a:p>
          <a:p>
            <a:r>
              <a:rPr lang="en-US" sz="2400" dirty="0" smtClean="0"/>
              <a:t>(current value </a:t>
            </a:r>
            <a:r>
              <a:rPr lang="mr-IN" sz="2400" dirty="0" smtClean="0"/>
              <a:t>–</a:t>
            </a:r>
            <a:r>
              <a:rPr lang="en-US" sz="2400" dirty="0" smtClean="0"/>
              <a:t> salvage value)/useful life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975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adjustments: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Overhead</a:t>
            </a:r>
          </a:p>
          <a:p>
            <a:pPr marL="0" indent="0">
              <a:buNone/>
            </a:pPr>
            <a:r>
              <a:rPr lang="en-US" dirty="0"/>
              <a:t>Can mean many things—often: </a:t>
            </a:r>
          </a:p>
          <a:p>
            <a:r>
              <a:rPr lang="en-US" dirty="0"/>
              <a:t>	machinery housing</a:t>
            </a:r>
          </a:p>
          <a:p>
            <a:r>
              <a:rPr lang="en-US" dirty="0"/>
              <a:t>	various insurance</a:t>
            </a:r>
          </a:p>
          <a:p>
            <a:r>
              <a:rPr lang="en-US" dirty="0"/>
              <a:t>	vehicle licensing</a:t>
            </a:r>
          </a:p>
          <a:p>
            <a:r>
              <a:rPr lang="en-US" dirty="0"/>
              <a:t>	utilities</a:t>
            </a:r>
          </a:p>
          <a:p>
            <a:r>
              <a:rPr lang="en-US" dirty="0"/>
              <a:t>	tax prep</a:t>
            </a:r>
          </a:p>
          <a:p>
            <a:r>
              <a:rPr lang="en-US" dirty="0"/>
              <a:t>	office expenses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5200" y="3149600"/>
            <a:ext cx="40259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</a:rPr>
              <a:t>Often </a:t>
            </a:r>
            <a:r>
              <a:rPr lang="en-US" sz="2500" dirty="0" smtClean="0">
                <a:solidFill>
                  <a:srgbClr val="7030A0"/>
                </a:solidFill>
              </a:rPr>
              <a:t>calculated </a:t>
            </a:r>
            <a:r>
              <a:rPr lang="en-US" sz="2500" dirty="0">
                <a:solidFill>
                  <a:srgbClr val="7030A0"/>
                </a:solidFill>
              </a:rPr>
              <a:t>as a </a:t>
            </a:r>
            <a:r>
              <a:rPr lang="en-US" sz="2500" dirty="0" smtClean="0">
                <a:solidFill>
                  <a:srgbClr val="7030A0"/>
                </a:solidFill>
              </a:rPr>
              <a:t>formula</a:t>
            </a:r>
            <a:endParaRPr lang="en-US" sz="2500" dirty="0">
              <a:solidFill>
                <a:srgbClr val="7030A0"/>
              </a:solidFill>
            </a:endParaRPr>
          </a:p>
          <a:p>
            <a:endParaRPr lang="en-US" sz="2500" dirty="0">
              <a:solidFill>
                <a:srgbClr val="7030A0"/>
              </a:solidFill>
            </a:endParaRPr>
          </a:p>
          <a:p>
            <a:r>
              <a:rPr lang="en-US" sz="2500" dirty="0" smtClean="0">
                <a:solidFill>
                  <a:srgbClr val="7030A0"/>
                </a:solidFill>
              </a:rPr>
              <a:t>(NDSU</a:t>
            </a:r>
            <a:r>
              <a:rPr lang="en-US" sz="2500" dirty="0">
                <a:solidFill>
                  <a:srgbClr val="7030A0"/>
                </a:solidFill>
              </a:rPr>
              <a:t>: </a:t>
            </a:r>
          </a:p>
          <a:p>
            <a:endParaRPr lang="en-US" sz="2500" dirty="0">
              <a:solidFill>
                <a:srgbClr val="7030A0"/>
              </a:solidFill>
            </a:endParaRPr>
          </a:p>
          <a:p>
            <a:r>
              <a:rPr lang="en-US" sz="2500" dirty="0">
                <a:solidFill>
                  <a:srgbClr val="7030A0"/>
                </a:solidFill>
              </a:rPr>
              <a:t>Overhead</a:t>
            </a:r>
            <a:r>
              <a:rPr lang="en-US" sz="2500" dirty="0" smtClean="0">
                <a:solidFill>
                  <a:srgbClr val="7030A0"/>
                </a:solidFill>
              </a:rPr>
              <a:t>=1.35%*</a:t>
            </a:r>
            <a:r>
              <a:rPr lang="en-US" sz="2500" dirty="0">
                <a:solidFill>
                  <a:srgbClr val="7030A0"/>
                </a:solidFill>
              </a:rPr>
              <a:t>Average m</a:t>
            </a:r>
            <a:r>
              <a:rPr lang="en-US" sz="2500" dirty="0" smtClean="0">
                <a:solidFill>
                  <a:srgbClr val="7030A0"/>
                </a:solidFill>
              </a:rPr>
              <a:t>achine value </a:t>
            </a:r>
            <a:r>
              <a:rPr lang="en-US" sz="2500" dirty="0">
                <a:solidFill>
                  <a:srgbClr val="7030A0"/>
                </a:solidFill>
              </a:rPr>
              <a:t>+ </a:t>
            </a:r>
            <a:r>
              <a:rPr lang="en-US" sz="2500" dirty="0" smtClean="0">
                <a:solidFill>
                  <a:srgbClr val="7030A0"/>
                </a:solidFill>
              </a:rPr>
              <a:t>$4*acres + liability ins. </a:t>
            </a:r>
            <a:r>
              <a:rPr lang="en-US" sz="2500" dirty="0">
                <a:solidFill>
                  <a:srgbClr val="7030A0"/>
                </a:solidFill>
              </a:rPr>
              <a:t>+</a:t>
            </a:r>
            <a:r>
              <a:rPr lang="en-US" sz="2500" dirty="0" smtClean="0">
                <a:solidFill>
                  <a:srgbClr val="7030A0"/>
                </a:solidFill>
              </a:rPr>
              <a:t> truck licensing)</a:t>
            </a:r>
            <a:endParaRPr lang="en-US" sz="2500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8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adjustments:  </a:t>
            </a:r>
            <a:br>
              <a:rPr lang="en-US" dirty="0"/>
            </a:br>
            <a:r>
              <a:rPr lang="en-US" dirty="0"/>
              <a:t>Machinery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Machinery Investment </a:t>
            </a:r>
            <a:r>
              <a:rPr lang="en-US" b="1" dirty="0" smtClean="0"/>
              <a:t>Cost </a:t>
            </a:r>
            <a:r>
              <a:rPr lang="en-US" b="1" dirty="0" smtClean="0">
                <a:solidFill>
                  <a:srgbClr val="7030A0"/>
                </a:solidFill>
              </a:rPr>
              <a:t>= 4.5%*Average </a:t>
            </a:r>
            <a:r>
              <a:rPr lang="en-US" b="1" dirty="0">
                <a:solidFill>
                  <a:srgbClr val="7030A0"/>
                </a:solidFill>
              </a:rPr>
              <a:t>Machine </a:t>
            </a:r>
            <a:r>
              <a:rPr lang="en-US" b="1" dirty="0" smtClean="0">
                <a:solidFill>
                  <a:srgbClr val="7030A0"/>
                </a:solidFill>
              </a:rPr>
              <a:t>Value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Measures the opportunity cost of machine purchase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the next best thing you could have done with money used to buy machinery?</a:t>
            </a:r>
          </a:p>
        </p:txBody>
      </p:sp>
    </p:spTree>
    <p:extLst>
      <p:ext uri="{BB962C8B-B14F-4D97-AF65-F5344CB8AC3E}">
        <p14:creationId xmlns:p14="http://schemas.microsoft.com/office/powerpoint/2010/main" val="31717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adjustments: Land charge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1266886"/>
            <a:ext cx="7416800" cy="5176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0400" y="5080000"/>
            <a:ext cx="337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msuextension.org</a:t>
            </a:r>
            <a:r>
              <a:rPr lang="en-US" dirty="0"/>
              <a:t>/</a:t>
            </a:r>
            <a:r>
              <a:rPr lang="en-US" dirty="0" err="1"/>
              <a:t>aglease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5582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estimation of indirect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Indirect costs in </a:t>
            </a:r>
            <a:r>
              <a:rPr lang="en-US" dirty="0" smtClean="0"/>
              <a:t>MDA budgets:</a:t>
            </a:r>
          </a:p>
          <a:p>
            <a:pPr lvl="1"/>
            <a:r>
              <a:rPr lang="en-US" dirty="0" smtClean="0"/>
              <a:t>25</a:t>
            </a:r>
            <a:r>
              <a:rPr lang="en-US" dirty="0"/>
              <a:t>%–50% of </a:t>
            </a:r>
            <a:r>
              <a:rPr lang="en-US" dirty="0" smtClean="0"/>
              <a:t>total costs </a:t>
            </a:r>
          </a:p>
          <a:p>
            <a:pPr lvl="1"/>
            <a:r>
              <a:rPr lang="en-US" dirty="0" smtClean="0"/>
              <a:t>35%-60% of direct costs</a:t>
            </a:r>
            <a:endParaRPr lang="en-US" dirty="0"/>
          </a:p>
          <a:p>
            <a:r>
              <a:rPr lang="en-US" dirty="0"/>
              <a:t>Wheat and pulses generally </a:t>
            </a:r>
            <a:r>
              <a:rPr lang="en-US"/>
              <a:t>around </a:t>
            </a:r>
            <a:r>
              <a:rPr lang="en-US" smtClean="0"/>
              <a:t>55%</a:t>
            </a:r>
            <a:endParaRPr lang="en-US" dirty="0"/>
          </a:p>
          <a:p>
            <a:r>
              <a:rPr lang="en-US" dirty="0"/>
              <a:t>Use something in this range to get an </a:t>
            </a:r>
            <a:r>
              <a:rPr lang="en-US" dirty="0" smtClean="0"/>
              <a:t>idea</a:t>
            </a:r>
          </a:p>
          <a:p>
            <a:endParaRPr lang="en-US" dirty="0"/>
          </a:p>
          <a:p>
            <a:r>
              <a:rPr lang="en-US" dirty="0" smtClean="0"/>
              <a:t>Where is labor in this budget?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465" y="1471613"/>
            <a:ext cx="4609535" cy="1143000"/>
          </a:xfrm>
        </p:spPr>
        <p:txBody>
          <a:bodyPr/>
          <a:lstStyle/>
          <a:p>
            <a:r>
              <a:rPr lang="en-US" dirty="0"/>
              <a:t>Adding it all up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17844"/>
              </p:ext>
            </p:extLst>
          </p:nvPr>
        </p:nvGraphicFramePr>
        <p:xfrm>
          <a:off x="0" y="774618"/>
          <a:ext cx="4770897" cy="5362633"/>
        </p:xfrm>
        <a:graphic>
          <a:graphicData uri="http://schemas.openxmlformats.org/drawingml/2006/table">
            <a:tbl>
              <a:tblPr/>
              <a:tblGrid>
                <a:gridCol w="692206"/>
                <a:gridCol w="2928564"/>
                <a:gridCol w="1150127"/>
              </a:tblGrid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yield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price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4.82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 revenue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168.70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costs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acre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-Seed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10.00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-Herbicides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22.40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-Fungicides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9.00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-Insecticides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-Fertilizer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43.91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-Crop Insurance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11.30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-Fuel, Lubrication, and Repairs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23.65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-Miscellaneous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D4"/>
                          </a:solidFill>
                          <a:effectLst/>
                          <a:latin typeface="Arial"/>
                        </a:rPr>
                        <a:t>7.50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-Operating Interest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3.26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 OF LISTED DIRECT COSTS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131.02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RETURNS ABOVE DIRECT COSTS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37.68</a:t>
                      </a:r>
                    </a:p>
                  </a:txBody>
                  <a:tcPr marL="10649" marR="10649" marT="106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8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Budgets are a profit </a:t>
            </a:r>
            <a:r>
              <a:rPr lang="en-US" b="1" i="1" dirty="0"/>
              <a:t>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/>
              <a:t>Estimate revenues and costs on the basis of what is </a:t>
            </a:r>
            <a:r>
              <a:rPr lang="en-US" i="1" dirty="0"/>
              <a:t>most likely</a:t>
            </a:r>
            <a:r>
              <a:rPr lang="en-US" dirty="0"/>
              <a:t>, not a target or goal</a:t>
            </a:r>
          </a:p>
          <a:p>
            <a:pPr lvl="1">
              <a:buFont typeface="Arial"/>
              <a:buChar char="•"/>
            </a:pPr>
            <a:r>
              <a:rPr lang="en-US" dirty="0"/>
              <a:t>Especially with </a:t>
            </a:r>
            <a:r>
              <a:rPr lang="en-US" dirty="0" smtClean="0"/>
              <a:t>yields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Some </a:t>
            </a:r>
            <a:r>
              <a:rPr lang="en-US" dirty="0"/>
              <a:t>revenue and cost items are known with relative certainty, some are forecasts based on historical data </a:t>
            </a:r>
          </a:p>
        </p:txBody>
      </p:sp>
    </p:spTree>
    <p:extLst>
      <p:ext uri="{BB962C8B-B14F-4D97-AF65-F5344CB8AC3E}">
        <p14:creationId xmlns:p14="http://schemas.microsoft.com/office/powerpoint/2010/main" val="54525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Budgets are a profit </a:t>
            </a:r>
            <a:r>
              <a:rPr lang="en-US" b="1" i="1" dirty="0"/>
              <a:t>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Short run vs. long run</a:t>
            </a:r>
          </a:p>
          <a:p>
            <a:r>
              <a:rPr lang="en-US" b="1" i="1" dirty="0"/>
              <a:t>Long run:  </a:t>
            </a:r>
            <a:r>
              <a:rPr lang="en-US" dirty="0"/>
              <a:t>Are the revenues and cost realistic for several years? </a:t>
            </a:r>
          </a:p>
          <a:p>
            <a:r>
              <a:rPr lang="en-US" b="1" i="1" dirty="0"/>
              <a:t>Short run: </a:t>
            </a:r>
            <a:r>
              <a:rPr lang="en-US" dirty="0"/>
              <a:t>Omit indirect costs if land and machinery already in place</a:t>
            </a:r>
          </a:p>
          <a:p>
            <a:pPr lvl="1"/>
            <a:r>
              <a:rPr lang="en-US" dirty="0"/>
              <a:t>Focus is return over direct costs</a:t>
            </a:r>
          </a:p>
        </p:txBody>
      </p:sp>
    </p:spTree>
    <p:extLst>
      <p:ext uri="{BB962C8B-B14F-4D97-AF65-F5344CB8AC3E}">
        <p14:creationId xmlns:p14="http://schemas.microsoft.com/office/powerpoint/2010/main" val="4462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ismal stats</a:t>
            </a:r>
            <a:r>
              <a:rPr lang="en-US" dirty="0"/>
              <a:t> </a:t>
            </a:r>
            <a:r>
              <a:rPr lang="en-US" dirty="0" smtClean="0"/>
              <a:t>on the crop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61400" cy="4525963"/>
          </a:xfrm>
        </p:spPr>
        <p:txBody>
          <a:bodyPr>
            <a:normAutofit/>
          </a:bodyPr>
          <a:lstStyle/>
          <a:p>
            <a:r>
              <a:rPr lang="en-US" dirty="0"/>
              <a:t>Since 1900, June–Sept 2017 was:</a:t>
            </a:r>
          </a:p>
          <a:p>
            <a:pPr lvl="1"/>
            <a:r>
              <a:rPr lang="en-US" dirty="0"/>
              <a:t>The 9</a:t>
            </a:r>
            <a:r>
              <a:rPr lang="en-US" baseline="30000" dirty="0"/>
              <a:t>th</a:t>
            </a:r>
            <a:r>
              <a:rPr lang="en-US" dirty="0"/>
              <a:t> driest for major MT wheat production areas</a:t>
            </a:r>
          </a:p>
          <a:p>
            <a:pPr lvl="1"/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driest for NE MT</a:t>
            </a:r>
          </a:p>
          <a:p>
            <a:endParaRPr lang="en-US" dirty="0"/>
          </a:p>
          <a:p>
            <a:r>
              <a:rPr lang="en-US" dirty="0"/>
              <a:t>In 2017:</a:t>
            </a:r>
          </a:p>
          <a:p>
            <a:pPr lvl="1"/>
            <a:r>
              <a:rPr lang="en-US" dirty="0"/>
              <a:t>32% reduction in wheat production overall</a:t>
            </a:r>
          </a:p>
          <a:p>
            <a:pPr lvl="1"/>
            <a:r>
              <a:rPr lang="en-US" dirty="0"/>
              <a:t>41% reduction in winter wheat production</a:t>
            </a:r>
          </a:p>
          <a:p>
            <a:pPr lvl="1"/>
            <a:r>
              <a:rPr lang="en-US" dirty="0"/>
              <a:t>Only 11% spring wheat rated good/excellent</a:t>
            </a:r>
          </a:p>
        </p:txBody>
      </p:sp>
    </p:spTree>
    <p:extLst>
      <p:ext uri="{BB962C8B-B14F-4D97-AF65-F5344CB8AC3E}">
        <p14:creationId xmlns:p14="http://schemas.microsoft.com/office/powerpoint/2010/main" val="138146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Notes on variability/risk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117600"/>
            <a:ext cx="8229600" cy="4525963"/>
          </a:xfrm>
        </p:spPr>
        <p:txBody>
          <a:bodyPr/>
          <a:lstStyle/>
          <a:p>
            <a:r>
              <a:rPr lang="en-US" dirty="0"/>
              <a:t>Diversification has some risk-reducing value</a:t>
            </a:r>
          </a:p>
          <a:p>
            <a:pPr lvl="1"/>
            <a:r>
              <a:rPr lang="en-US" dirty="0"/>
              <a:t>But, there may be a (steep) learning curve</a:t>
            </a:r>
          </a:p>
          <a:p>
            <a:r>
              <a:rPr lang="en-US" dirty="0"/>
              <a:t>What about crop insurance?  </a:t>
            </a:r>
          </a:p>
          <a:p>
            <a:pPr lvl="1"/>
            <a:r>
              <a:rPr lang="en-US" dirty="0"/>
              <a:t>Provides revenue or yield guarantee at a cost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63900"/>
            <a:ext cx="9144000" cy="359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1313" y="3966237"/>
            <a:ext cx="4318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msuextension.org</a:t>
            </a:r>
            <a:r>
              <a:rPr lang="en-US" sz="2400" dirty="0"/>
              <a:t>/</a:t>
            </a:r>
            <a:r>
              <a:rPr lang="en-US" sz="2400" dirty="0" err="1" smtClean="0"/>
              <a:t>cropinsurance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5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did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Things to try:</a:t>
            </a:r>
          </a:p>
          <a:p>
            <a:pPr lvl="1"/>
            <a:r>
              <a:rPr lang="en-US" dirty="0"/>
              <a:t>What if scenarios:</a:t>
            </a:r>
          </a:p>
          <a:p>
            <a:pPr lvl="2"/>
            <a:r>
              <a:rPr lang="en-US" dirty="0"/>
              <a:t>Can be used to calculate </a:t>
            </a:r>
            <a:r>
              <a:rPr lang="en-US" dirty="0" err="1"/>
              <a:t>breakevens</a:t>
            </a:r>
            <a:endParaRPr lang="en-US" dirty="0"/>
          </a:p>
          <a:p>
            <a:pPr lvl="1"/>
            <a:r>
              <a:rPr lang="en-US" dirty="0"/>
              <a:t>Benchmarking current and potential enterprises against each other</a:t>
            </a:r>
          </a:p>
          <a:p>
            <a:pPr lvl="1"/>
            <a:r>
              <a:rPr lang="en-US" dirty="0"/>
              <a:t>Explore how adding/changing crop insurance policies affects projected and past revenue years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0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r>
              <a:rPr lang="en-US" dirty="0"/>
              <a:t>Linking budgets to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130300"/>
            <a:ext cx="87249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Combine individual budgets with other sources of revenue and cost (e.g. ARC and PLC) </a:t>
            </a:r>
          </a:p>
          <a:p>
            <a:r>
              <a:rPr lang="en-US" sz="3000" dirty="0"/>
              <a:t>Remove depreciation and machinery investment, add per acre principal and interest on </a:t>
            </a:r>
            <a:r>
              <a:rPr lang="en-US" sz="3000" dirty="0" smtClean="0"/>
              <a:t>machinery.  </a:t>
            </a:r>
            <a:endParaRPr lang="en-US" sz="3000" dirty="0"/>
          </a:p>
          <a:p>
            <a:r>
              <a:rPr lang="en-US" sz="3000" dirty="0"/>
              <a:t>See MT </a:t>
            </a:r>
            <a:r>
              <a:rPr lang="en-US" sz="3000" dirty="0" err="1"/>
              <a:t>Dept</a:t>
            </a:r>
            <a:r>
              <a:rPr lang="en-US" sz="3000" dirty="0"/>
              <a:t> of Ag and NDSU spreadsheets.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09" y="4210051"/>
            <a:ext cx="7382681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Kate Binzen Fuller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2"/>
              </a:rPr>
              <a:t>kate.fuller@montana.edu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406-994</a:t>
            </a:r>
            <a:r>
              <a:rPr lang="en-US"/>
              <a:t>-</a:t>
            </a:r>
            <a:r>
              <a:rPr lang="en-US" smtClean="0"/>
              <a:t>5603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6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 didn’t wheat prices rise?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7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Global production very strong</a:t>
            </a:r>
          </a:p>
          <a:p>
            <a:pPr marL="0" indent="0">
              <a:buNone/>
            </a:pPr>
            <a:r>
              <a:rPr lang="en-US" dirty="0"/>
              <a:t>Stocks are huge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0600"/>
            <a:ext cx="9144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18" y="39388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Pulses:  Also a global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0" y="1917192"/>
            <a:ext cx="3450978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 exports 50-75% of its pulse crop production</a:t>
            </a:r>
          </a:p>
          <a:p>
            <a:r>
              <a:rPr lang="en-US" sz="2400" dirty="0"/>
              <a:t>India = most important </a:t>
            </a:r>
            <a:r>
              <a:rPr lang="en-US" sz="2400" dirty="0" smtClean="0"/>
              <a:t>customer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umigation </a:t>
            </a:r>
            <a:r>
              <a:rPr lang="en-US" sz="2000" dirty="0"/>
              <a:t>derogation </a:t>
            </a:r>
            <a:r>
              <a:rPr lang="en-US" sz="2000" dirty="0" smtClean="0"/>
              <a:t>extended (?)</a:t>
            </a:r>
          </a:p>
          <a:p>
            <a:pPr lvl="1"/>
            <a:r>
              <a:rPr lang="en-US" sz="2000" dirty="0" smtClean="0"/>
              <a:t>New import pea tax</a:t>
            </a:r>
            <a:endParaRPr lang="en-US" sz="2000" dirty="0"/>
          </a:p>
          <a:p>
            <a:r>
              <a:rPr lang="en-US" sz="2400" dirty="0"/>
              <a:t>Food aid is an important outlet, esp. for low quality peas and lentils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61068" y="5165856"/>
            <a:ext cx="511834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US Dry Pea (outside) and Lentil (inside) </a:t>
            </a:r>
            <a:br>
              <a:rPr lang="en-US" b="1" dirty="0"/>
            </a:br>
            <a:r>
              <a:rPr lang="en-US" b="1" dirty="0"/>
              <a:t>Exports by Destination, 2011-2015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861068" y="5732594"/>
            <a:ext cx="5118340" cy="488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Source: USDA Foreign Agricultural Service</a:t>
            </a:r>
          </a:p>
        </p:txBody>
      </p:sp>
      <p:graphicFrame>
        <p:nvGraphicFramePr>
          <p:cNvPr id="11" name="Picture Placeholder 4"/>
          <p:cNvGraphicFramePr>
            <a:graphicFrameLocks/>
          </p:cNvGraphicFramePr>
          <p:nvPr>
            <p:extLst/>
          </p:nvPr>
        </p:nvGraphicFramePr>
        <p:xfrm>
          <a:off x="3523488" y="1194816"/>
          <a:ext cx="5620512" cy="415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66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Cattle: Uncertainty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</a:rPr>
              <a:t>2018 CME Futures Prices 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sz="2400" dirty="0" smtClean="0">
                <a:latin typeface="Cambria" panose="02040503050406030204" pitchFamily="18" charset="0"/>
              </a:rPr>
              <a:t>($/hundred pounds, no basis adjustments – 1/5/18)</a:t>
            </a:r>
            <a:endParaRPr lang="en-US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775880"/>
              </p:ext>
            </p:extLst>
          </p:nvPr>
        </p:nvGraphicFramePr>
        <p:xfrm>
          <a:off x="457200" y="1981200"/>
          <a:ext cx="8229599" cy="1909425"/>
        </p:xfrm>
        <a:graphic>
          <a:graphicData uri="http://schemas.openxmlformats.org/drawingml/2006/table">
            <a:tbl>
              <a:tblPr/>
              <a:tblGrid>
                <a:gridCol w="4737983"/>
                <a:gridCol w="1745808"/>
                <a:gridCol w="1745808"/>
              </a:tblGrid>
              <a:tr h="397879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Nearby</a:t>
                      </a:r>
                      <a:endParaRPr lang="en-US" sz="2400" b="0" i="0" u="none" strike="noStrike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Sept/Oct</a:t>
                      </a:r>
                      <a:endParaRPr lang="en-US" sz="2400" b="0" i="0" u="none" strike="noStrike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766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37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 dirty="0">
                          <a:effectLst/>
                          <a:latin typeface="Cambria" panose="02040503050406030204" pitchFamily="18" charset="0"/>
                        </a:rPr>
                        <a:t>     Feeder Cattle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146</a:t>
                      </a:r>
                      <a:endParaRPr lang="en-US" sz="2400" b="0" i="0" u="none" strike="noStrike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145</a:t>
                      </a:r>
                      <a:endParaRPr lang="en-US" sz="2400" b="0" i="0" u="none" strike="noStrike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37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58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>
                          <a:effectLst/>
                          <a:latin typeface="Cambria" panose="02040503050406030204" pitchFamily="18" charset="0"/>
                        </a:rPr>
                        <a:t>     Live Cattle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119</a:t>
                      </a:r>
                      <a:endParaRPr lang="en-US" sz="2400" b="0" i="0" u="none" strike="noStrike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111</a:t>
                      </a:r>
                      <a:endParaRPr lang="en-US" sz="2400" b="0" i="0" u="none" strike="noStrike" baseline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23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Montana’s Agricultural Economy:</a:t>
            </a:r>
            <a:br>
              <a:rPr lang="en-US" dirty="0"/>
            </a:br>
            <a:r>
              <a:rPr lang="en-US" dirty="0"/>
              <a:t>2018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(December) WASDE Price Forecasts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Wheat: $3.89 ↑ $4.50-4.70/</a:t>
            </a:r>
            <a:r>
              <a:rPr lang="en-US" dirty="0" err="1"/>
              <a:t>bu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Steers: $121 ↓ $113-122/cwt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b="1" dirty="0"/>
              <a:t>(August) FAPRI Price Forecasts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Wheat:  $3.89 ↑ $4.80/</a:t>
            </a:r>
            <a:r>
              <a:rPr lang="en-US" dirty="0" err="1"/>
              <a:t>bu</a:t>
            </a:r>
            <a:r>
              <a:rPr lang="en-US" dirty="0"/>
              <a:t>, &lt;$5 for next 3 years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Steers: $122 ↓ $111/cwt, flat for next 3 years</a:t>
            </a:r>
          </a:p>
        </p:txBody>
      </p:sp>
    </p:spTree>
    <p:extLst>
      <p:ext uri="{BB962C8B-B14F-4D97-AF65-F5344CB8AC3E}">
        <p14:creationId xmlns:p14="http://schemas.microsoft.com/office/powerpoint/2010/main" val="26548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54"/>
            <a:ext cx="8229600" cy="1143000"/>
          </a:xfrm>
        </p:spPr>
        <p:txBody>
          <a:bodyPr/>
          <a:lstStyle/>
          <a:p>
            <a:r>
              <a:rPr lang="en-US" dirty="0"/>
              <a:t>Ag Economy Barometer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8133" y="2239934"/>
            <a:ext cx="6140767" cy="3499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i="1"/>
              <a:t>Ag Economy Barometer:  </a:t>
            </a:r>
            <a:r>
              <a:rPr lang="en-US"/>
              <a:t>80% of producers expect ag rental rates to remain unchanged in 2018</a:t>
            </a:r>
            <a:endParaRPr lang="en-US" dirty="0"/>
          </a:p>
        </p:txBody>
      </p:sp>
      <p:pic>
        <p:nvPicPr>
          <p:cNvPr id="5" name="Picture 4" descr="https://ag.purdue.edu/commercialag/ageconomybarometer/wp-content/uploads/2017/11/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19" y="1045898"/>
            <a:ext cx="7268281" cy="54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1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SUEXTtemple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MSUEXTtemplete</Template>
  <TotalTime>3395</TotalTime>
  <Words>1574</Words>
  <Application>Microsoft Macintosh PowerPoint</Application>
  <PresentationFormat>On-screen Show (4:3)</PresentationFormat>
  <Paragraphs>308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MSUEXTtemplete</vt:lpstr>
      <vt:lpstr>Budget Analysis:  Why and how to estimate costs of production</vt:lpstr>
      <vt:lpstr>Outline</vt:lpstr>
      <vt:lpstr>Montana total cash receipts,  1995–2017</vt:lpstr>
      <vt:lpstr>Dismal stats on the crop side</vt:lpstr>
      <vt:lpstr>Why didn’t wheat prices rise?</vt:lpstr>
      <vt:lpstr>Pulses:  Also a global market</vt:lpstr>
      <vt:lpstr>Cattle: Uncertainty 2018 CME Futures Prices  ($/hundred pounds, no basis adjustments – 1/5/18)</vt:lpstr>
      <vt:lpstr>Montana’s Agricultural Economy: 2018 and Beyond</vt:lpstr>
      <vt:lpstr>Ag Economy Barometer</vt:lpstr>
      <vt:lpstr>Looking forward:  Unknowns</vt:lpstr>
      <vt:lpstr>What could I have done better?</vt:lpstr>
      <vt:lpstr>PowerPoint Presentation</vt:lpstr>
      <vt:lpstr>Sample budget resources</vt:lpstr>
      <vt:lpstr>Montana DOA sample budgets</vt:lpstr>
      <vt:lpstr>NDSU sample budgets</vt:lpstr>
      <vt:lpstr>Idaho sample budgets</vt:lpstr>
      <vt:lpstr>Projected 2018 Returns Above Direct Costs ($/acre) for Northwest North Dakota</vt:lpstr>
      <vt:lpstr>Using/modifying available crop budgets</vt:lpstr>
      <vt:lpstr>PowerPoint Presentation</vt:lpstr>
      <vt:lpstr>Budget items</vt:lpstr>
      <vt:lpstr>Key concepts for budgeting</vt:lpstr>
      <vt:lpstr>Adjusting direct costs</vt:lpstr>
      <vt:lpstr>Direct costs, MT winter wheat (incl. fallow)</vt:lpstr>
      <vt:lpstr>Budget adjustments:  Fallow vs. recrop</vt:lpstr>
      <vt:lpstr>Budget adjustments: Fertilizer</vt:lpstr>
      <vt:lpstr>Budget adjustments: Fertilizer</vt:lpstr>
      <vt:lpstr>Budget adjustments:  Fuel, lube, and repair--machine costs</vt:lpstr>
      <vt:lpstr>Budget adjustments:  Fuel, lube, and repair--machine costs</vt:lpstr>
      <vt:lpstr>Budget adjustments:  Misc &amp; operating interest</vt:lpstr>
      <vt:lpstr>Adjusting direct costs</vt:lpstr>
      <vt:lpstr>Adjusting indirect costs</vt:lpstr>
      <vt:lpstr>Budgeting Adjustments:  Depreciation</vt:lpstr>
      <vt:lpstr>Budget adjustments: Overhead</vt:lpstr>
      <vt:lpstr>Budget adjustments:   Machinery investments</vt:lpstr>
      <vt:lpstr>Budget adjustments: Land charge</vt:lpstr>
      <vt:lpstr>Rough estimation of indirect costs</vt:lpstr>
      <vt:lpstr>Adding it all up</vt:lpstr>
      <vt:lpstr>Budgets are a profit projection</vt:lpstr>
      <vt:lpstr>Budgets are a profit projection</vt:lpstr>
      <vt:lpstr>Notes on variability/risk</vt:lpstr>
      <vt:lpstr>So, how did you do?</vt:lpstr>
      <vt:lpstr>Linking budgets to cash flow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Fuller, Kate</dc:creator>
  <cp:lastModifiedBy>Kate Fuller</cp:lastModifiedBy>
  <cp:revision>147</cp:revision>
  <dcterms:created xsi:type="dcterms:W3CDTF">2017-12-01T21:31:31Z</dcterms:created>
  <dcterms:modified xsi:type="dcterms:W3CDTF">2018-01-10T20:52:56Z</dcterms:modified>
</cp:coreProperties>
</file>